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78" r:id="rId5"/>
    <p:sldId id="273" r:id="rId6"/>
    <p:sldId id="277" r:id="rId7"/>
    <p:sldId id="281" r:id="rId8"/>
    <p:sldId id="260" r:id="rId9"/>
    <p:sldId id="261" r:id="rId10"/>
    <p:sldId id="262" r:id="rId11"/>
    <p:sldId id="263" r:id="rId12"/>
    <p:sldId id="267" r:id="rId13"/>
    <p:sldId id="268" r:id="rId14"/>
    <p:sldId id="269" r:id="rId15"/>
    <p:sldId id="287" r:id="rId16"/>
    <p:sldId id="280" r:id="rId17"/>
    <p:sldId id="258" r:id="rId18"/>
    <p:sldId id="259" r:id="rId19"/>
    <p:sldId id="283" r:id="rId20"/>
    <p:sldId id="285" r:id="rId21"/>
    <p:sldId id="28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31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국내 콘솔게임 시장 규모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dLbl>
              <c:idx val="0"/>
              <c:layout>
                <c:manualLayout>
                  <c:x val="3.5801059993273254E-3"/>
                  <c:y val="0.15917599199116877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B8-4162-B933-9FF5F6A278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ea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Sheet1!$A$2:$A$3</c:f>
              <c:numCache>
                <c:formatCode>General</c:formatCode>
                <c:ptCount val="2"/>
                <c:pt idx="0">
                  <c:v>2017</c:v>
                </c:pt>
                <c:pt idx="1">
                  <c:v>2021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0.37</c:v>
                </c:pt>
                <c:pt idx="1">
                  <c:v>1.52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B8-4162-B933-9FF5F6A27876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590287936"/>
        <c:axId val="1819299600"/>
      </c:barChart>
      <c:catAx>
        <c:axId val="590287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ea"/>
                <a:ea typeface="+mn-ea"/>
                <a:cs typeface="+mn-cs"/>
              </a:defRPr>
            </a:pPr>
            <a:endParaRPr lang="ko-KR"/>
          </a:p>
        </c:txPr>
        <c:crossAx val="1819299600"/>
        <c:crosses val="autoZero"/>
        <c:auto val="1"/>
        <c:lblAlgn val="ctr"/>
        <c:lblOffset val="100"/>
        <c:noMultiLvlLbl val="0"/>
      </c:catAx>
      <c:valAx>
        <c:axId val="1819299600"/>
        <c:scaling>
          <c:orientation val="minMax"/>
        </c:scaling>
        <c:delete val="1"/>
        <c:axPos val="l"/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dirty="0"/>
                  <a:t>단위 </a:t>
                </a:r>
                <a:r>
                  <a:rPr lang="en-US" altLang="ko-KR" dirty="0"/>
                  <a:t>(</a:t>
                </a:r>
                <a:r>
                  <a:rPr lang="ko-KR" altLang="en-US" dirty="0"/>
                  <a:t>조</a:t>
                </a:r>
                <a:r>
                  <a:rPr lang="en-US" altLang="ko-KR" dirty="0"/>
                  <a:t>)</a:t>
                </a:r>
                <a:endParaRPr lang="ko-KR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crossAx val="590287936"/>
        <c:crosses val="autoZero"/>
        <c:crossBetween val="between"/>
        <c:majorUnit val="0.4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522F63-7E35-4928-938A-B45C4B99152E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B79946F0-2829-49AB-8B9F-8ACDF8C4C7A8}">
      <dgm:prSet phldrT="[텍스트]"/>
      <dgm:spPr/>
      <dgm:t>
        <a:bodyPr/>
        <a:lstStyle/>
        <a:p>
          <a:pPr latinLnBrk="1"/>
          <a:r>
            <a:rPr lang="en-US" altLang="ko-KR" dirty="0">
              <a:noFill/>
            </a:rPr>
            <a:t>81%</a:t>
          </a:r>
          <a:endParaRPr lang="ko-KR" altLang="en-US" dirty="0">
            <a:noFill/>
          </a:endParaRPr>
        </a:p>
      </dgm:t>
    </dgm:pt>
    <dgm:pt modelId="{5A7DA807-617C-462E-99F8-D96AF5B91ADD}" type="sibTrans" cxnId="{A7FB8F73-CDAC-4D86-A340-CDA445A44268}">
      <dgm:prSet/>
      <dgm:spPr/>
      <dgm:t>
        <a:bodyPr/>
        <a:lstStyle/>
        <a:p>
          <a:pPr latinLnBrk="1"/>
          <a:endParaRPr lang="ko-KR" altLang="en-US"/>
        </a:p>
      </dgm:t>
    </dgm:pt>
    <dgm:pt modelId="{5533CB1C-63F5-496C-8AC5-91BC2A75E57C}" type="parTrans" cxnId="{A7FB8F73-CDAC-4D86-A340-CDA445A44268}">
      <dgm:prSet/>
      <dgm:spPr/>
      <dgm:t>
        <a:bodyPr/>
        <a:lstStyle/>
        <a:p>
          <a:pPr latinLnBrk="1"/>
          <a:endParaRPr lang="ko-KR" altLang="en-US"/>
        </a:p>
      </dgm:t>
    </dgm:pt>
    <dgm:pt modelId="{435BA09F-A083-43F3-A405-897E7069BB6B}" type="pres">
      <dgm:prSet presAssocID="{F5522F63-7E35-4928-938A-B45C4B99152E}" presName="arrowDiagram" presStyleCnt="0">
        <dgm:presLayoutVars>
          <dgm:chMax val="5"/>
          <dgm:dir/>
          <dgm:resizeHandles val="exact"/>
        </dgm:presLayoutVars>
      </dgm:prSet>
      <dgm:spPr/>
    </dgm:pt>
    <dgm:pt modelId="{4CB26054-6826-476B-A7A5-351508540A8E}" type="pres">
      <dgm:prSet presAssocID="{F5522F63-7E35-4928-938A-B45C4B99152E}" presName="arrow" presStyleLbl="bgShp" presStyleIdx="0" presStyleCnt="1" custScaleY="138930" custLinFactNeighborX="-1272" custLinFactNeighborY="30861"/>
      <dgm:spPr>
        <a:solidFill>
          <a:srgbClr val="002060"/>
        </a:solidFill>
      </dgm:spPr>
    </dgm:pt>
    <dgm:pt modelId="{E3F72696-F1F3-4D4D-AEDF-2DD20073C483}" type="pres">
      <dgm:prSet presAssocID="{F5522F63-7E35-4928-938A-B45C4B99152E}" presName="arrowDiagram1" presStyleCnt="0">
        <dgm:presLayoutVars>
          <dgm:bulletEnabled val="1"/>
        </dgm:presLayoutVars>
      </dgm:prSet>
      <dgm:spPr/>
    </dgm:pt>
    <dgm:pt modelId="{0B149C77-F260-417A-9CFC-67BFFC6F2E5D}" type="pres">
      <dgm:prSet presAssocID="{B79946F0-2829-49AB-8B9F-8ACDF8C4C7A8}" presName="bullet1" presStyleLbl="node1" presStyleIdx="0" presStyleCnt="1"/>
      <dgm:spPr>
        <a:noFill/>
        <a:ln>
          <a:noFill/>
        </a:ln>
      </dgm:spPr>
    </dgm:pt>
    <dgm:pt modelId="{9F09884D-A175-439F-BA93-5DF901498A88}" type="pres">
      <dgm:prSet presAssocID="{B79946F0-2829-49AB-8B9F-8ACDF8C4C7A8}" presName="textBox1" presStyleLbl="revTx" presStyleIdx="0" presStyleCnt="1" custLinFactNeighborX="-25000" custLinFactNeighborY="48347">
        <dgm:presLayoutVars>
          <dgm:bulletEnabled val="1"/>
        </dgm:presLayoutVars>
      </dgm:prSet>
      <dgm:spPr/>
    </dgm:pt>
  </dgm:ptLst>
  <dgm:cxnLst>
    <dgm:cxn modelId="{EC679B21-45A1-4A7C-A562-B4FC51548DF1}" type="presOf" srcId="{B79946F0-2829-49AB-8B9F-8ACDF8C4C7A8}" destId="{9F09884D-A175-439F-BA93-5DF901498A88}" srcOrd="0" destOrd="0" presId="urn:microsoft.com/office/officeart/2005/8/layout/arrow2"/>
    <dgm:cxn modelId="{A7FB8F73-CDAC-4D86-A340-CDA445A44268}" srcId="{F5522F63-7E35-4928-938A-B45C4B99152E}" destId="{B79946F0-2829-49AB-8B9F-8ACDF8C4C7A8}" srcOrd="0" destOrd="0" parTransId="{5533CB1C-63F5-496C-8AC5-91BC2A75E57C}" sibTransId="{5A7DA807-617C-462E-99F8-D96AF5B91ADD}"/>
    <dgm:cxn modelId="{F5ECFECB-2CB3-4748-ACC1-211BD3374EEA}" type="presOf" srcId="{F5522F63-7E35-4928-938A-B45C4B99152E}" destId="{435BA09F-A083-43F3-A405-897E7069BB6B}" srcOrd="0" destOrd="0" presId="urn:microsoft.com/office/officeart/2005/8/layout/arrow2"/>
    <dgm:cxn modelId="{E45D5735-0417-4433-85F8-F07E04D539E1}" type="presParOf" srcId="{435BA09F-A083-43F3-A405-897E7069BB6B}" destId="{4CB26054-6826-476B-A7A5-351508540A8E}" srcOrd="0" destOrd="0" presId="urn:microsoft.com/office/officeart/2005/8/layout/arrow2"/>
    <dgm:cxn modelId="{8649F9FF-ADE3-4516-9B48-CEEEF07D0970}" type="presParOf" srcId="{435BA09F-A083-43F3-A405-897E7069BB6B}" destId="{E3F72696-F1F3-4D4D-AEDF-2DD20073C483}" srcOrd="1" destOrd="0" presId="urn:microsoft.com/office/officeart/2005/8/layout/arrow2"/>
    <dgm:cxn modelId="{E4128906-93BC-4D62-9A2B-9B8BD66EEACB}" type="presParOf" srcId="{E3F72696-F1F3-4D4D-AEDF-2DD20073C483}" destId="{0B149C77-F260-417A-9CFC-67BFFC6F2E5D}" srcOrd="0" destOrd="0" presId="urn:microsoft.com/office/officeart/2005/8/layout/arrow2"/>
    <dgm:cxn modelId="{3EB6E1DE-5682-4736-9750-CBA7D9CFD940}" type="presParOf" srcId="{E3F72696-F1F3-4D4D-AEDF-2DD20073C483}" destId="{9F09884D-A175-439F-BA93-5DF901498A88}" srcOrd="1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B26054-6826-476B-A7A5-351508540A8E}">
      <dsp:nvSpPr>
        <dsp:cNvPr id="0" name=""/>
        <dsp:cNvSpPr/>
      </dsp:nvSpPr>
      <dsp:spPr>
        <a:xfrm>
          <a:off x="0" y="468580"/>
          <a:ext cx="1345197" cy="1168051"/>
        </a:xfrm>
        <a:prstGeom prst="swooshArrow">
          <a:avLst>
            <a:gd name="adj1" fmla="val 25000"/>
            <a:gd name="adj2" fmla="val 25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149C77-F260-417A-9CFC-67BFFC6F2E5D}">
      <dsp:nvSpPr>
        <dsp:cNvPr id="0" name=""/>
        <dsp:cNvSpPr/>
      </dsp:nvSpPr>
      <dsp:spPr>
        <a:xfrm>
          <a:off x="1026385" y="568445"/>
          <a:ext cx="99544" cy="99544"/>
        </a:xfrm>
        <a:prstGeom prst="ellipse">
          <a:avLst/>
        </a:prstGeom>
        <a:noFill/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09884D-A175-439F-BA93-5DF901498A88}">
      <dsp:nvSpPr>
        <dsp:cNvPr id="0" name=""/>
        <dsp:cNvSpPr/>
      </dsp:nvSpPr>
      <dsp:spPr>
        <a:xfrm>
          <a:off x="403559" y="918197"/>
          <a:ext cx="538078" cy="620472"/>
        </a:xfrm>
        <a:prstGeom prst="round2Diag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2747" bIns="0" numCol="1" spcCol="1270" anchor="t" anchorCtr="0">
          <a:noAutofit/>
        </a:bodyPr>
        <a:lstStyle/>
        <a:p>
          <a:pPr marL="0" lvl="0" indent="0" algn="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kern="1200" dirty="0">
              <a:noFill/>
            </a:rPr>
            <a:t>81%</a:t>
          </a:r>
          <a:endParaRPr lang="ko-KR" altLang="en-US" sz="1600" kern="1200" dirty="0">
            <a:noFill/>
          </a:endParaRPr>
        </a:p>
      </dsp:txBody>
      <dsp:txXfrm>
        <a:off x="429826" y="944464"/>
        <a:ext cx="485544" cy="5679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13" Type="http://schemas.openxmlformats.org/officeDocument/2006/relationships/image" Target="../media/image9.png"/><Relationship Id="rId3" Type="http://schemas.openxmlformats.org/officeDocument/2006/relationships/image" Target="../media/image5.jpeg"/><Relationship Id="rId7" Type="http://schemas.openxmlformats.org/officeDocument/2006/relationships/diagramData" Target="../diagrams/data1.xml"/><Relationship Id="rId12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11" Type="http://schemas.microsoft.com/office/2007/relationships/diagramDrawing" Target="../diagrams/drawing1.xml"/><Relationship Id="rId5" Type="http://schemas.openxmlformats.org/officeDocument/2006/relationships/image" Target="../media/image7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6.png"/><Relationship Id="rId9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79" y="2323532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323532"/>
            <a:ext cx="5289010" cy="347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106" y="2049675"/>
            <a:ext cx="10515600" cy="3929303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+mn-ea"/>
              </a:rPr>
              <a:t>★ 키 </a:t>
            </a:r>
            <a:r>
              <a:rPr lang="en-US" altLang="ko-KR" sz="1800" dirty="0">
                <a:latin typeface="+mn-ea"/>
              </a:rPr>
              <a:t>: 1.8m / </a:t>
            </a:r>
            <a:r>
              <a:rPr lang="ko-KR" altLang="en-US" sz="1800" dirty="0">
                <a:latin typeface="+mn-ea"/>
              </a:rPr>
              <a:t>가로 </a:t>
            </a:r>
            <a:r>
              <a:rPr lang="en-US" altLang="ko-KR" sz="1800" dirty="0">
                <a:latin typeface="+mn-ea"/>
              </a:rPr>
              <a:t>* </a:t>
            </a:r>
            <a:r>
              <a:rPr lang="ko-KR" altLang="en-US" sz="1800" dirty="0">
                <a:latin typeface="+mn-ea"/>
              </a:rPr>
              <a:t>세로 </a:t>
            </a:r>
            <a:r>
              <a:rPr lang="en-US" altLang="ko-KR" sz="1800" dirty="0">
                <a:latin typeface="+mn-ea"/>
              </a:rPr>
              <a:t>: 0.42 * 0.20 m / </a:t>
            </a:r>
            <a:r>
              <a:rPr lang="ko-KR" altLang="en-US" sz="1800" dirty="0">
                <a:latin typeface="+mn-ea"/>
              </a:rPr>
              <a:t>행동 </a:t>
            </a:r>
            <a:r>
              <a:rPr lang="en-US" altLang="ko-KR" sz="1800" dirty="0">
                <a:latin typeface="+mn-ea"/>
              </a:rPr>
              <a:t>: </a:t>
            </a:r>
            <a:r>
              <a:rPr lang="ko-KR" altLang="en-US" sz="1800" dirty="0">
                <a:latin typeface="+mn-ea"/>
              </a:rPr>
              <a:t>공격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회피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막기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 err="1">
                <a:latin typeface="+mn-ea"/>
              </a:rPr>
              <a:t>패링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점프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달리기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sz="1800" dirty="0">
                <a:latin typeface="+mn-ea"/>
              </a:rPr>
              <a:t>★ 무기</a:t>
            </a:r>
            <a:endParaRPr lang="en-US" altLang="ko-KR" sz="18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한손검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공격력 보통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기본 공격 속도 보통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방패 착용 가능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양손검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공격력 강함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기본 공격 속도 느림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방패 착용 불가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+mn-ea"/>
              </a:rPr>
              <a:t>★ 방패</a:t>
            </a:r>
            <a:endParaRPr lang="en-US" altLang="ko-KR" sz="18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소형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빠름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약함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중형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중간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중간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대형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느림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강함</a:t>
            </a:r>
            <a:endParaRPr lang="en-US" altLang="ko-KR" dirty="0">
              <a:latin typeface="+mn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캐릭터 및 컨트롤</a:t>
            </a:r>
            <a:endParaRPr lang="en-US" altLang="ko-KR" sz="2800" b="1" dirty="0">
              <a:effectLst/>
              <a:latin typeface="+mn-ea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7083E0A-C8DE-55EF-8894-C0C15F1E6C2A}"/>
              </a:ext>
            </a:extLst>
          </p:cNvPr>
          <p:cNvGrpSpPr/>
          <p:nvPr/>
        </p:nvGrpSpPr>
        <p:grpSpPr>
          <a:xfrm>
            <a:off x="5233481" y="3934111"/>
            <a:ext cx="6760050" cy="2547147"/>
            <a:chOff x="53583" y="2014297"/>
            <a:chExt cx="11494663" cy="4331125"/>
          </a:xfrm>
        </p:grpSpPr>
        <p:pic>
          <p:nvPicPr>
            <p:cNvPr id="8" name="Picture 2" descr="건반, 전자, 컴퓨터, 기술, 단추, 아스키, 키패드, 입력, 장치, 하드웨어">
              <a:extLst>
                <a:ext uri="{FF2B5EF4-FFF2-40B4-BE49-F238E27FC236}">
                  <a16:creationId xmlns:a16="http://schemas.microsoft.com/office/drawing/2014/main" id="{5DEBE4D0-5119-4AE8-ABBB-24A618AD5F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190" y="2014297"/>
              <a:ext cx="8434647" cy="42173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85CA96B-9452-449B-26C1-458A5C1F5CB0}"/>
                </a:ext>
              </a:extLst>
            </p:cNvPr>
            <p:cNvSpPr/>
            <p:nvPr/>
          </p:nvSpPr>
          <p:spPr>
            <a:xfrm>
              <a:off x="1561583" y="4073237"/>
              <a:ext cx="488890" cy="541744"/>
            </a:xfrm>
            <a:prstGeom prst="rect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7EB7A33-1AB5-3C04-5574-5DC0A8CFD8CF}"/>
                </a:ext>
              </a:extLst>
            </p:cNvPr>
            <p:cNvSpPr/>
            <p:nvPr/>
          </p:nvSpPr>
          <p:spPr>
            <a:xfrm>
              <a:off x="2609910" y="4073237"/>
              <a:ext cx="488890" cy="541744"/>
            </a:xfrm>
            <a:prstGeom prst="rect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DE5C203-8A66-AEDF-E2BA-7EA2195936F6}"/>
                </a:ext>
              </a:extLst>
            </p:cNvPr>
            <p:cNvSpPr/>
            <p:nvPr/>
          </p:nvSpPr>
          <p:spPr>
            <a:xfrm>
              <a:off x="2083434" y="4096333"/>
              <a:ext cx="488890" cy="541744"/>
            </a:xfrm>
            <a:prstGeom prst="rect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96E217F-E58C-9CE1-DF1C-D09B95A6FF43}"/>
                </a:ext>
              </a:extLst>
            </p:cNvPr>
            <p:cNvSpPr/>
            <p:nvPr/>
          </p:nvSpPr>
          <p:spPr>
            <a:xfrm>
              <a:off x="1838989" y="3527882"/>
              <a:ext cx="488890" cy="541744"/>
            </a:xfrm>
            <a:prstGeom prst="rect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DE9B6BE-A97B-4B19-0028-4C18F8FA9C99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 flipV="1">
              <a:off x="2083434" y="2429164"/>
              <a:ext cx="0" cy="10987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4B2CCEA-9A4E-1461-C0F5-5186BB078219}"/>
                </a:ext>
              </a:extLst>
            </p:cNvPr>
            <p:cNvSpPr txBox="1"/>
            <p:nvPr/>
          </p:nvSpPr>
          <p:spPr>
            <a:xfrm>
              <a:off x="1612302" y="2020094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이동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ADDB7D2-4535-5C5F-6596-0C34020B3B7F}"/>
                </a:ext>
              </a:extLst>
            </p:cNvPr>
            <p:cNvSpPr/>
            <p:nvPr/>
          </p:nvSpPr>
          <p:spPr>
            <a:xfrm>
              <a:off x="609190" y="4614981"/>
              <a:ext cx="610056" cy="541744"/>
            </a:xfrm>
            <a:prstGeom prst="rect">
              <a:avLst/>
            </a:prstGeom>
            <a:solidFill>
              <a:srgbClr val="FFC00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22" name="연결선: 꺾임 21">
              <a:extLst>
                <a:ext uri="{FF2B5EF4-FFF2-40B4-BE49-F238E27FC236}">
                  <a16:creationId xmlns:a16="http://schemas.microsoft.com/office/drawing/2014/main" id="{D2EF3B46-E448-A842-68C5-FE73E31C8C90}"/>
                </a:ext>
              </a:extLst>
            </p:cNvPr>
            <p:cNvCxnSpPr>
              <a:cxnSpLocks/>
              <a:stCxn id="21" idx="1"/>
            </p:cNvCxnSpPr>
            <p:nvPr/>
          </p:nvCxnSpPr>
          <p:spPr>
            <a:xfrm rot="10800000" flipV="1">
              <a:off x="489528" y="4885853"/>
              <a:ext cx="119663" cy="988474"/>
            </a:xfrm>
            <a:prstGeom prst="bentConnector2">
              <a:avLst/>
            </a:prstGeom>
            <a:ln w="317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F497657-8075-88A7-88E2-8729756F8879}"/>
                </a:ext>
              </a:extLst>
            </p:cNvPr>
            <p:cNvSpPr txBox="1"/>
            <p:nvPr/>
          </p:nvSpPr>
          <p:spPr>
            <a:xfrm>
              <a:off x="53583" y="5914739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회피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8B6863B-BD94-D830-D35F-AF686C3B454C}"/>
                </a:ext>
              </a:extLst>
            </p:cNvPr>
            <p:cNvSpPr/>
            <p:nvPr/>
          </p:nvSpPr>
          <p:spPr>
            <a:xfrm>
              <a:off x="3098800" y="5174129"/>
              <a:ext cx="2701636" cy="541744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7B00EBC-81EE-272E-F33A-054E006AC4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87907" y="5713565"/>
              <a:ext cx="0" cy="201172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241C287-1E5E-3CF7-21E0-D8F90C622E42}"/>
                </a:ext>
              </a:extLst>
            </p:cNvPr>
            <p:cNvSpPr txBox="1"/>
            <p:nvPr/>
          </p:nvSpPr>
          <p:spPr>
            <a:xfrm>
              <a:off x="3951650" y="5922333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점프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26820A3-2AAC-ED8A-8EDC-BAB61E032279}"/>
                </a:ext>
              </a:extLst>
            </p:cNvPr>
            <p:cNvSpPr/>
            <p:nvPr/>
          </p:nvSpPr>
          <p:spPr>
            <a:xfrm>
              <a:off x="2887316" y="3530905"/>
              <a:ext cx="488890" cy="541744"/>
            </a:xfrm>
            <a:prstGeom prst="rect">
              <a:avLst/>
            </a:prstGeom>
            <a:solidFill>
              <a:srgbClr val="7030A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36DD7797-8BC3-4AC8-35EA-82DE88A10C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7605" y="2405621"/>
              <a:ext cx="0" cy="1098718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289761F-2347-F9E6-02AE-0B5330985C1F}"/>
                </a:ext>
              </a:extLst>
            </p:cNvPr>
            <p:cNvSpPr txBox="1"/>
            <p:nvPr/>
          </p:nvSpPr>
          <p:spPr>
            <a:xfrm>
              <a:off x="2738138" y="2030910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 err="1"/>
                <a:t>포션</a:t>
              </a:r>
              <a:endParaRPr lang="ko-KR" altLang="en-US" sz="1000" b="1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5EA8422-722F-E58E-834A-022E46BC41C8}"/>
                </a:ext>
              </a:extLst>
            </p:cNvPr>
            <p:cNvSpPr/>
            <p:nvPr/>
          </p:nvSpPr>
          <p:spPr>
            <a:xfrm>
              <a:off x="1319448" y="3527882"/>
              <a:ext cx="488890" cy="541744"/>
            </a:xfrm>
            <a:prstGeom prst="rect">
              <a:avLst/>
            </a:prstGeom>
            <a:solidFill>
              <a:srgbClr val="92D05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36F97B31-687D-0DB2-C637-535FDEAFF1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46922" y="2428806"/>
              <a:ext cx="0" cy="1098718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5101966-E037-0430-11E5-4407EF043F18}"/>
                </a:ext>
              </a:extLst>
            </p:cNvPr>
            <p:cNvSpPr txBox="1"/>
            <p:nvPr/>
          </p:nvSpPr>
          <p:spPr>
            <a:xfrm>
              <a:off x="615625" y="2025300"/>
              <a:ext cx="1287155" cy="4317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시선 고정 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720239E-9D86-C503-CB45-7161202EEEE0}"/>
                </a:ext>
              </a:extLst>
            </p:cNvPr>
            <p:cNvSpPr/>
            <p:nvPr/>
          </p:nvSpPr>
          <p:spPr>
            <a:xfrm>
              <a:off x="2367775" y="3514089"/>
              <a:ext cx="488890" cy="541744"/>
            </a:xfrm>
            <a:prstGeom prst="rect">
              <a:avLst/>
            </a:prstGeom>
            <a:solidFill>
              <a:schemeClr val="accent5">
                <a:lumMod val="75000"/>
                <a:alpha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7179826D-89CF-9E8A-0B00-42EA72DBEF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15520" y="2405915"/>
              <a:ext cx="0" cy="1098718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062AE9F-2E2C-594A-FB8E-BE79C4E43D70}"/>
                </a:ext>
              </a:extLst>
            </p:cNvPr>
            <p:cNvSpPr txBox="1"/>
            <p:nvPr/>
          </p:nvSpPr>
          <p:spPr>
            <a:xfrm>
              <a:off x="2182532" y="2025984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 err="1"/>
                <a:t>패링</a:t>
              </a:r>
              <a:endParaRPr lang="ko-KR" altLang="en-US" sz="1000" b="1" dirty="0"/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679EC410-ED3D-9998-086E-6D78180A9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23317" y="2914898"/>
              <a:ext cx="2724929" cy="272493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F50694D-AA57-95DB-C658-0B5CF05A35FD}"/>
                </a:ext>
              </a:extLst>
            </p:cNvPr>
            <p:cNvSpPr txBox="1"/>
            <p:nvPr/>
          </p:nvSpPr>
          <p:spPr>
            <a:xfrm>
              <a:off x="9303826" y="3429000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공격</a:t>
              </a:r>
              <a:endParaRPr lang="en-US" altLang="ko-KR" sz="1000" b="1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555F197-A954-C7C7-54D2-62BA492D97E5}"/>
                </a:ext>
              </a:extLst>
            </p:cNvPr>
            <p:cNvSpPr txBox="1"/>
            <p:nvPr/>
          </p:nvSpPr>
          <p:spPr>
            <a:xfrm>
              <a:off x="10222581" y="3428999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막기</a:t>
              </a:r>
              <a:endParaRPr lang="en-US" altLang="ko-KR" sz="1000" b="1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58321613-C522-A7EB-A6C8-180F67933986}"/>
                </a:ext>
              </a:extLst>
            </p:cNvPr>
            <p:cNvSpPr/>
            <p:nvPr/>
          </p:nvSpPr>
          <p:spPr>
            <a:xfrm>
              <a:off x="609189" y="5159125"/>
              <a:ext cx="872515" cy="541744"/>
            </a:xfrm>
            <a:prstGeom prst="rect">
              <a:avLst/>
            </a:prstGeom>
            <a:solidFill>
              <a:srgbClr val="00206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BAE2BD97-89F1-176F-7693-FFE7F081DB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2282" y="5689785"/>
              <a:ext cx="0" cy="201172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D0A9AF7-B9B8-D41F-358F-870FFCCB499E}"/>
                </a:ext>
              </a:extLst>
            </p:cNvPr>
            <p:cNvSpPr txBox="1"/>
            <p:nvPr/>
          </p:nvSpPr>
          <p:spPr>
            <a:xfrm>
              <a:off x="596025" y="5926752"/>
              <a:ext cx="1051150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달리기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45141" y="1960507"/>
            <a:ext cx="10515600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소형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인간형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/ </a:t>
            </a:r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행동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회피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일반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빠른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찌르기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강한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돌진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확률 회피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중형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야수형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/ </a:t>
            </a:r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돌진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회전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일반 공격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sz="1800" dirty="0">
                <a:latin typeface="+mn-ea"/>
              </a:rPr>
              <a:t>대형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괴수형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 / </a:t>
            </a:r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도약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일반 공격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0EADF53C-1218-EC79-25DE-1C1A5A6E2E3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6342FC9-7A18-41EE-D8EE-C3F8A75EC354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A46F54C1-4A6B-CE88-ED0F-06129A2714DD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3" name="사다리꼴 22">
                <a:extLst>
                  <a:ext uri="{FF2B5EF4-FFF2-40B4-BE49-F238E27FC236}">
                    <a16:creationId xmlns:a16="http://schemas.microsoft.com/office/drawing/2014/main" id="{0A4A1C7E-BD3A-D7FC-AF51-AF39A2C28D7C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EF2F43C1-5306-B333-90A9-AFDDC0C29B7A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4A067EB0-895E-A6FB-6531-0E250AEBF5B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6" name="사다리꼴 25">
                <a:extLst>
                  <a:ext uri="{FF2B5EF4-FFF2-40B4-BE49-F238E27FC236}">
                    <a16:creationId xmlns:a16="http://schemas.microsoft.com/office/drawing/2014/main" id="{A7443571-C3D8-69A6-8CA9-10C789BC493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이등변 삼각형 26">
                <a:extLst>
                  <a:ext uri="{FF2B5EF4-FFF2-40B4-BE49-F238E27FC236}">
                    <a16:creationId xmlns:a16="http://schemas.microsoft.com/office/drawing/2014/main" id="{C6B6BA6C-983B-FA02-95E9-14282A08007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2" name="제목 1">
              <a:extLst>
                <a:ext uri="{FF2B5EF4-FFF2-40B4-BE49-F238E27FC236}">
                  <a16:creationId xmlns:a16="http://schemas.microsoft.com/office/drawing/2014/main" id="{E93E5A70-E662-F4DE-AD95-C819B5BF3857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9D201F37-7F11-3C15-8210-CF520E2E7145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구조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0387BD-8A3A-4830-695F-815759E1D4E0}"/>
              </a:ext>
            </a:extLst>
          </p:cNvPr>
          <p:cNvSpPr txBox="1"/>
          <p:nvPr/>
        </p:nvSpPr>
        <p:spPr>
          <a:xfrm>
            <a:off x="6472518" y="2149537"/>
            <a:ext cx="472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/>
              <a:t>★ </a:t>
            </a:r>
            <a:r>
              <a:rPr lang="ko-KR" altLang="en-US" sz="1800" dirty="0"/>
              <a:t>맵 컨셉 및 구조 </a:t>
            </a:r>
            <a:r>
              <a:rPr lang="en-US" altLang="ko-KR" sz="1800" dirty="0"/>
              <a:t>: </a:t>
            </a:r>
            <a:r>
              <a:rPr lang="ko-KR" altLang="en-US" sz="1800" dirty="0"/>
              <a:t>콜로세움 </a:t>
            </a:r>
            <a:r>
              <a:rPr lang="en-US" altLang="ko-KR" sz="1800" dirty="0"/>
              <a:t>(</a:t>
            </a:r>
            <a:r>
              <a:rPr lang="ko-KR" altLang="en-US" sz="1800" dirty="0"/>
              <a:t>원형경기장</a:t>
            </a:r>
            <a:r>
              <a:rPr lang="en-US" altLang="ko-KR" sz="1800" dirty="0"/>
              <a:t>)</a:t>
            </a:r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★ </a:t>
            </a:r>
            <a:r>
              <a:rPr lang="ko-KR" altLang="en-US" sz="1800" dirty="0"/>
              <a:t>맵 크기 </a:t>
            </a:r>
            <a:r>
              <a:rPr lang="en-US" altLang="ko-KR" sz="1800" dirty="0"/>
              <a:t>: (// </a:t>
            </a:r>
            <a:r>
              <a:rPr lang="ko-KR" altLang="en-US" sz="1800" dirty="0"/>
              <a:t>크기</a:t>
            </a:r>
            <a:r>
              <a:rPr lang="en-US" altLang="ko-KR" sz="1800" dirty="0"/>
              <a:t>)</a:t>
            </a:r>
            <a:endParaRPr lang="en-US" altLang="ko-KR" dirty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sz="1800" dirty="0"/>
              <a:t>// </a:t>
            </a:r>
            <a:r>
              <a:rPr lang="ko-KR" altLang="en-US" sz="1800" dirty="0"/>
              <a:t>맵 정보</a:t>
            </a:r>
            <a:endParaRPr lang="en-US" altLang="ko-KR" sz="1800" dirty="0"/>
          </a:p>
        </p:txBody>
      </p:sp>
      <p:pic>
        <p:nvPicPr>
          <p:cNvPr id="5" name="그림 4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B9B4BE1E-3BBA-41A2-667C-6FE19DC25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696" y="2149537"/>
            <a:ext cx="3876514" cy="404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062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345141" y="1960507"/>
            <a:ext cx="10515600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en-US" altLang="ko-KR" sz="1800">
                <a:latin typeface="+mn-ea"/>
              </a:rPr>
              <a:t>// </a:t>
            </a:r>
            <a:r>
              <a:rPr lang="ko-KR" altLang="en-US" sz="1800">
                <a:latin typeface="+mn-ea"/>
              </a:rPr>
              <a:t>타 </a:t>
            </a:r>
            <a:r>
              <a:rPr lang="ko-KR" altLang="en-US" sz="1800" dirty="0">
                <a:latin typeface="+mn-ea"/>
              </a:rPr>
              <a:t>게임과의 비교 부분</a:t>
            </a:r>
            <a:endParaRPr lang="en-US" altLang="ko-KR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342388" y="2103693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en-US" altLang="ko-KR" sz="1800" b="1" dirty="0">
                <a:latin typeface="+mn-ea"/>
              </a:rPr>
              <a:t>Git</a:t>
            </a:r>
            <a:r>
              <a:rPr lang="ko-KR" altLang="en-US" sz="1800" dirty="0">
                <a:latin typeface="+mn-ea"/>
              </a:rPr>
              <a:t>을 이용한 프로젝트 관리 및 협업 능력 향상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en-US" altLang="ko-KR" sz="1800" b="1" dirty="0"/>
              <a:t>DirectX 12</a:t>
            </a:r>
            <a:r>
              <a:rPr lang="ko-KR" altLang="en-US" sz="1800" dirty="0"/>
              <a:t>를 사용한 </a:t>
            </a:r>
            <a:r>
              <a:rPr lang="ko-KR" altLang="en-US" sz="1800" b="1" dirty="0"/>
              <a:t>게임제작</a:t>
            </a:r>
            <a:r>
              <a:rPr lang="ko-KR" altLang="en-US" sz="1800" dirty="0"/>
              <a:t> 능력 향상</a:t>
            </a:r>
            <a:endParaRPr lang="en-US" altLang="ko-K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b="1" dirty="0"/>
              <a:t>★ </a:t>
            </a:r>
            <a:r>
              <a:rPr lang="ko-KR" altLang="en-US" sz="1800" b="1" dirty="0" err="1"/>
              <a:t>멀티스레드</a:t>
            </a:r>
            <a:r>
              <a:rPr lang="ko-KR" altLang="en-US" sz="1800" dirty="0" err="1"/>
              <a:t>를</a:t>
            </a:r>
            <a:r>
              <a:rPr lang="ko-KR" altLang="en-US" sz="1800" dirty="0"/>
              <a:t> 이용한 기본적인 </a:t>
            </a:r>
            <a:r>
              <a:rPr lang="ko-KR" altLang="en-US" sz="1800" b="1" dirty="0"/>
              <a:t>서버 구현 및 데이터베이스 구성</a:t>
            </a:r>
            <a:endParaRPr lang="en-US" altLang="ko-KR" sz="1800" b="1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en-US" altLang="ko-KR" sz="1800" b="1" dirty="0"/>
              <a:t>Lua </a:t>
            </a:r>
            <a:r>
              <a:rPr lang="ko-KR" altLang="en-US" sz="1800" b="1" dirty="0"/>
              <a:t>스크립트</a:t>
            </a:r>
            <a:r>
              <a:rPr lang="ko-KR" altLang="en-US" sz="1800" dirty="0"/>
              <a:t>를 이용한 </a:t>
            </a:r>
            <a:r>
              <a:rPr lang="ko-KR" altLang="en-US" sz="1800" b="1" dirty="0"/>
              <a:t>오브젝트 동작 </a:t>
            </a:r>
            <a:r>
              <a:rPr lang="ko-KR" altLang="en-US" sz="1800" dirty="0"/>
              <a:t>구현</a:t>
            </a:r>
            <a:endParaRPr lang="en-US" altLang="ko-K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/>
              <a:t>★</a:t>
            </a:r>
            <a:r>
              <a:rPr lang="en-US" altLang="ko-KR" sz="1800" b="1" dirty="0"/>
              <a:t> Git</a:t>
            </a:r>
            <a:r>
              <a:rPr lang="ko-KR" altLang="en-US" sz="1800" dirty="0"/>
              <a:t>을 이용한 </a:t>
            </a:r>
            <a:r>
              <a:rPr lang="ko-KR" altLang="en-US" sz="1800" b="1" dirty="0"/>
              <a:t>프로젝트 관리 및 협업 </a:t>
            </a:r>
            <a:r>
              <a:rPr lang="ko-KR" altLang="en-US" sz="1800" dirty="0"/>
              <a:t>능력 향상</a:t>
            </a:r>
            <a:endParaRPr lang="en-US" altLang="ko-KR" sz="1800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 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전투시 플레이어와 적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또는 플레이어간 </a:t>
            </a:r>
            <a:r>
              <a:rPr lang="ko-KR" altLang="en-US" sz="1800" b="1" dirty="0">
                <a:latin typeface="+mn-ea"/>
              </a:rPr>
              <a:t>상호작용 및 이펙트</a:t>
            </a:r>
            <a:endParaRPr lang="en-US" altLang="ko-KR" sz="1800" b="1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ko-KR" altLang="en-US" sz="1800" b="1" dirty="0" err="1">
                <a:latin typeface="+mn-ea"/>
              </a:rPr>
              <a:t>프리셋</a:t>
            </a:r>
            <a:r>
              <a:rPr lang="ko-KR" altLang="en-US" sz="1800" dirty="0">
                <a:latin typeface="+mn-ea"/>
              </a:rPr>
              <a:t> 저장을 위한 </a:t>
            </a:r>
            <a:r>
              <a:rPr lang="ko-KR" altLang="en-US" sz="1800" b="1" dirty="0">
                <a:latin typeface="+mn-ea"/>
              </a:rPr>
              <a:t>데이터베이스</a:t>
            </a:r>
            <a:r>
              <a:rPr lang="ko-KR" altLang="en-US" sz="1800" dirty="0">
                <a:latin typeface="+mn-ea"/>
              </a:rPr>
              <a:t> 구축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ko-KR" altLang="en-US" sz="1800" b="1" dirty="0">
                <a:latin typeface="+mn-ea"/>
              </a:rPr>
              <a:t>멀티플레이</a:t>
            </a:r>
            <a:r>
              <a:rPr lang="ko-KR" altLang="en-US" sz="1800" dirty="0">
                <a:latin typeface="+mn-ea"/>
              </a:rPr>
              <a:t>를 위한 </a:t>
            </a:r>
            <a:r>
              <a:rPr lang="ko-KR" altLang="en-US" sz="1800" b="1" dirty="0">
                <a:latin typeface="+mn-ea"/>
              </a:rPr>
              <a:t>서버</a:t>
            </a:r>
            <a:r>
              <a:rPr lang="ko-KR" altLang="en-US" sz="1800" dirty="0">
                <a:latin typeface="+mn-ea"/>
              </a:rPr>
              <a:t> 구축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플레이어와 적의 설정을 위한 </a:t>
            </a:r>
            <a:r>
              <a:rPr lang="en-US" altLang="ko-KR" sz="1800" b="1" dirty="0">
                <a:latin typeface="+mn-ea"/>
              </a:rPr>
              <a:t>UI/UX </a:t>
            </a:r>
            <a:r>
              <a:rPr lang="ko-KR" altLang="en-US" sz="1800" b="1" dirty="0">
                <a:latin typeface="+mn-ea"/>
              </a:rPr>
              <a:t>디자인 </a:t>
            </a:r>
            <a:endParaRPr lang="en-US" altLang="ko-KR" sz="18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EB79E138-B00C-70E0-62AF-CB510FD509D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06p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07 ~ 15p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16 ~ 18p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19</a:t>
            </a:r>
            <a:r>
              <a:rPr lang="en-US" altLang="ko-KR" sz="2800" b="1" dirty="0">
                <a:latin typeface="+mn-ea"/>
              </a:rPr>
              <a:t> ~ 21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21" y="2557218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338616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7898209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dirty="0" err="1">
                <a:effectLst/>
                <a:latin typeface="-apple-system"/>
              </a:rPr>
              <a:t>소울라이크란</a:t>
            </a:r>
            <a:r>
              <a:rPr lang="en-US" altLang="ko-KR" sz="1800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23D6782-D35E-64B6-E98A-4BE0B0E28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77" y="3848588"/>
            <a:ext cx="1585687" cy="20299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ACC035-A3D6-83E5-5CBB-98A144945ED9}"/>
              </a:ext>
            </a:extLst>
          </p:cNvPr>
          <p:cNvSpPr txBox="1"/>
          <p:nvPr/>
        </p:nvSpPr>
        <p:spPr>
          <a:xfrm>
            <a:off x="-1013" y="5933168"/>
            <a:ext cx="2642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(1.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소울라이크</a:t>
            </a:r>
            <a:r>
              <a:rPr lang="ko-KR" altLang="en-US" sz="1400" dirty="0">
                <a:latin typeface="+mn-ea"/>
              </a:rPr>
              <a:t> 게임</a:t>
            </a:r>
            <a:endParaRPr lang="en-US" altLang="ko-KR" sz="1400" dirty="0">
              <a:latin typeface="+mn-ea"/>
            </a:endParaRPr>
          </a:p>
          <a:p>
            <a:pPr algn="ctr"/>
            <a:r>
              <a:rPr lang="en-US" altLang="ko-KR" sz="1400" dirty="0">
                <a:latin typeface="+mn-ea"/>
              </a:rPr>
              <a:t>‘P</a:t>
            </a:r>
            <a:r>
              <a:rPr lang="ko-KR" altLang="en-US" sz="1400" dirty="0">
                <a:latin typeface="+mn-ea"/>
              </a:rPr>
              <a:t>의 거짓</a:t>
            </a:r>
            <a:r>
              <a:rPr lang="en-US" altLang="ko-KR" sz="1400" dirty="0">
                <a:latin typeface="+mn-ea"/>
              </a:rPr>
              <a:t>’)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43C4F5B-BFAC-F705-E601-52E78F104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798" y="3848588"/>
            <a:ext cx="2967953" cy="202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BA1B10-FD90-9AD5-84A7-204695B91045}"/>
              </a:ext>
            </a:extLst>
          </p:cNvPr>
          <p:cNvSpPr txBox="1"/>
          <p:nvPr/>
        </p:nvSpPr>
        <p:spPr>
          <a:xfrm>
            <a:off x="2478458" y="5933168"/>
            <a:ext cx="2485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(2. </a:t>
            </a:r>
            <a:r>
              <a:rPr lang="ko-KR" altLang="en-US" sz="1400" dirty="0">
                <a:latin typeface="+mn-ea"/>
              </a:rPr>
              <a:t>오픈월드 </a:t>
            </a:r>
            <a:r>
              <a:rPr lang="ko-KR" altLang="en-US" sz="1400" dirty="0" err="1">
                <a:latin typeface="+mn-ea"/>
              </a:rPr>
              <a:t>어드벤쳐</a:t>
            </a:r>
            <a:r>
              <a:rPr lang="ko-KR" altLang="en-US" sz="1400" dirty="0">
                <a:latin typeface="+mn-ea"/>
              </a:rPr>
              <a:t> 게임</a:t>
            </a:r>
            <a:r>
              <a:rPr lang="en-US" altLang="ko-KR" sz="1400" dirty="0">
                <a:latin typeface="+mn-ea"/>
              </a:rPr>
              <a:t> </a:t>
            </a:r>
          </a:p>
          <a:p>
            <a:pPr algn="ctr"/>
            <a:r>
              <a:rPr lang="en-US" altLang="ko-KR" sz="1400" dirty="0">
                <a:latin typeface="+mn-ea"/>
              </a:rPr>
              <a:t>‘</a:t>
            </a:r>
            <a:r>
              <a:rPr lang="ko-KR" altLang="en-US" sz="1400" dirty="0">
                <a:latin typeface="+mn-ea"/>
              </a:rPr>
              <a:t>갓 오브 워</a:t>
            </a:r>
            <a:r>
              <a:rPr lang="en-US" altLang="ko-KR" sz="1400" dirty="0">
                <a:latin typeface="+mn-ea"/>
              </a:rPr>
              <a:t>’)</a:t>
            </a:r>
            <a:endParaRPr lang="ko-KR" altLang="en-US" sz="1400" dirty="0">
              <a:latin typeface="+mn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&lt;STEEP 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024" name="내용 개체 틀 2">
            <a:extLst>
              <a:ext uri="{FF2B5EF4-FFF2-40B4-BE49-F238E27FC236}">
                <a16:creationId xmlns:a16="http://schemas.microsoft.com/office/drawing/2014/main" id="{B611C07A-E10B-A94F-5062-6F75C0F0CC04}"/>
              </a:ext>
            </a:extLst>
          </p:cNvPr>
          <p:cNvSpPr txBox="1">
            <a:spLocks/>
          </p:cNvSpPr>
          <p:nvPr/>
        </p:nvSpPr>
        <p:spPr>
          <a:xfrm>
            <a:off x="342388" y="2097095"/>
            <a:ext cx="11489972" cy="109086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1616B6-5020-18B8-F5D4-BB617EBA1164}"/>
              </a:ext>
            </a:extLst>
          </p:cNvPr>
          <p:cNvSpPr txBox="1"/>
          <p:nvPr/>
        </p:nvSpPr>
        <p:spPr>
          <a:xfrm>
            <a:off x="5300217" y="5924150"/>
            <a:ext cx="2642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(3. ‘Valve’ </a:t>
            </a:r>
            <a:r>
              <a:rPr lang="ko-KR" altLang="en-US" sz="1400" dirty="0">
                <a:latin typeface="+mn-ea"/>
              </a:rPr>
              <a:t>사의 </a:t>
            </a:r>
            <a:r>
              <a:rPr lang="en-US" altLang="ko-KR" sz="1400" dirty="0">
                <a:latin typeface="+mn-ea"/>
              </a:rPr>
              <a:t>‘Steam Deck’)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0AA6FA1-01B5-D0F2-05CF-7269812F5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1659" y="3273461"/>
            <a:ext cx="2293031" cy="128918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77CB9C1-4725-A107-A1A7-32E2A36E62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1659" y="4562643"/>
            <a:ext cx="2313041" cy="132540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13276FC-49F7-CF24-2EC3-605A4312539D}"/>
              </a:ext>
            </a:extLst>
          </p:cNvPr>
          <p:cNvSpPr txBox="1"/>
          <p:nvPr/>
        </p:nvSpPr>
        <p:spPr>
          <a:xfrm>
            <a:off x="5077399" y="6195248"/>
            <a:ext cx="30881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(4. ‘ASUS’</a:t>
            </a:r>
            <a:r>
              <a:rPr lang="ko-KR" altLang="en-US" sz="1400" dirty="0">
                <a:latin typeface="+mn-ea"/>
              </a:rPr>
              <a:t>사의 </a:t>
            </a:r>
            <a:r>
              <a:rPr lang="en-US" altLang="ko-KR" sz="1400" dirty="0">
                <a:latin typeface="+mn-ea"/>
              </a:rPr>
              <a:t>ASUS ROG ALLY’)</a:t>
            </a:r>
            <a:endParaRPr lang="ko-KR" altLang="en-US" sz="1400" dirty="0">
              <a:latin typeface="+mn-ea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7921CC0F-71F3-ADD8-1F9C-4B27676733B6}"/>
              </a:ext>
            </a:extLst>
          </p:cNvPr>
          <p:cNvGrpSpPr/>
          <p:nvPr/>
        </p:nvGrpSpPr>
        <p:grpSpPr>
          <a:xfrm>
            <a:off x="8033851" y="2320233"/>
            <a:ext cx="3547381" cy="2334371"/>
            <a:chOff x="7019183" y="2667473"/>
            <a:chExt cx="5145065" cy="3385735"/>
          </a:xfrm>
        </p:grpSpPr>
        <p:graphicFrame>
          <p:nvGraphicFramePr>
            <p:cNvPr id="29" name="차트 28">
              <a:extLst>
                <a:ext uri="{FF2B5EF4-FFF2-40B4-BE49-F238E27FC236}">
                  <a16:creationId xmlns:a16="http://schemas.microsoft.com/office/drawing/2014/main" id="{76A93111-17AB-B532-64E6-C2F95132051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868258255"/>
                </p:ext>
              </p:extLst>
            </p:nvPr>
          </p:nvGraphicFramePr>
          <p:xfrm>
            <a:off x="7019183" y="2977437"/>
            <a:ext cx="5145065" cy="30757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graphicFrame>
          <p:nvGraphicFramePr>
            <p:cNvPr id="30" name="다이어그램 29">
              <a:extLst>
                <a:ext uri="{FF2B5EF4-FFF2-40B4-BE49-F238E27FC236}">
                  <a16:creationId xmlns:a16="http://schemas.microsoft.com/office/drawing/2014/main" id="{B41A94AC-720A-561A-606A-87A69184378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386490502"/>
                </p:ext>
              </p:extLst>
            </p:nvPr>
          </p:nvGraphicFramePr>
          <p:xfrm>
            <a:off x="8641014" y="2667473"/>
            <a:ext cx="1951052" cy="237374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B754D5-D1D2-13D7-3920-759D1FABD91A}"/>
                </a:ext>
              </a:extLst>
            </p:cNvPr>
            <p:cNvSpPr txBox="1"/>
            <p:nvPr/>
          </p:nvSpPr>
          <p:spPr>
            <a:xfrm>
              <a:off x="7799414" y="3626026"/>
              <a:ext cx="1683198" cy="446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+mn-ea"/>
                </a:rPr>
                <a:t>181</a:t>
              </a:r>
              <a:r>
                <a:rPr lang="en-US" altLang="ko-KR" sz="1400" dirty="0">
                  <a:solidFill>
                    <a:schemeClr val="bg1"/>
                  </a:solidFill>
                </a:rPr>
                <a:t>% </a:t>
              </a:r>
              <a:r>
                <a:rPr lang="ko-KR" altLang="en-US" sz="1400" dirty="0">
                  <a:solidFill>
                    <a:schemeClr val="bg1"/>
                  </a:solidFill>
                </a:rPr>
                <a:t>증가</a:t>
              </a:r>
            </a:p>
          </p:txBody>
        </p:sp>
      </p:grpSp>
      <p:grpSp>
        <p:nvGrpSpPr>
          <p:cNvPr id="1029" name="그룹 1028">
            <a:extLst>
              <a:ext uri="{FF2B5EF4-FFF2-40B4-BE49-F238E27FC236}">
                <a16:creationId xmlns:a16="http://schemas.microsoft.com/office/drawing/2014/main" id="{F80B2F7C-0932-3134-7002-CF88E28E4C52}"/>
              </a:ext>
            </a:extLst>
          </p:cNvPr>
          <p:cNvGrpSpPr/>
          <p:nvPr/>
        </p:nvGrpSpPr>
        <p:grpSpPr>
          <a:xfrm>
            <a:off x="8041471" y="4664296"/>
            <a:ext cx="3547381" cy="1223752"/>
            <a:chOff x="8037661" y="4791813"/>
            <a:chExt cx="3866741" cy="1241081"/>
          </a:xfrm>
        </p:grpSpPr>
        <p:pic>
          <p:nvPicPr>
            <p:cNvPr id="1025" name="그림 1024">
              <a:extLst>
                <a:ext uri="{FF2B5EF4-FFF2-40B4-BE49-F238E27FC236}">
                  <a16:creationId xmlns:a16="http://schemas.microsoft.com/office/drawing/2014/main" id="{675960D6-3DAD-CFE1-C7C3-0FAEE4DBE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1027" name="그림 1026">
              <a:extLst>
                <a:ext uri="{FF2B5EF4-FFF2-40B4-BE49-F238E27FC236}">
                  <a16:creationId xmlns:a16="http://schemas.microsoft.com/office/drawing/2014/main" id="{E2175E2B-6D07-C277-8490-F8FC02A7D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sp>
        <p:nvSpPr>
          <p:cNvPr id="1031" name="TextBox 1030">
            <a:extLst>
              <a:ext uri="{FF2B5EF4-FFF2-40B4-BE49-F238E27FC236}">
                <a16:creationId xmlns:a16="http://schemas.microsoft.com/office/drawing/2014/main" id="{A00436A3-9DCB-0AB8-5C66-82301C05F173}"/>
              </a:ext>
            </a:extLst>
          </p:cNvPr>
          <p:cNvSpPr txBox="1"/>
          <p:nvPr/>
        </p:nvSpPr>
        <p:spPr>
          <a:xfrm>
            <a:off x="8490369" y="5907587"/>
            <a:ext cx="2642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(5. </a:t>
            </a:r>
            <a:r>
              <a:rPr lang="ko-KR" altLang="en-US" sz="1400" dirty="0">
                <a:latin typeface="+mn-ea"/>
              </a:rPr>
              <a:t>국내 콘솔 게임 시장 규모</a:t>
            </a:r>
            <a:r>
              <a:rPr lang="en-US" altLang="ko-KR" sz="1400" dirty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1864458A-ADC1-6316-F370-443C8C91D2CF}"/>
              </a:ext>
            </a:extLst>
          </p:cNvPr>
          <p:cNvSpPr txBox="1"/>
          <p:nvPr/>
        </p:nvSpPr>
        <p:spPr>
          <a:xfrm>
            <a:off x="8267551" y="6178685"/>
            <a:ext cx="30881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(6. </a:t>
            </a:r>
            <a:r>
              <a:rPr lang="ko-KR" altLang="en-US" sz="1400" dirty="0" err="1">
                <a:latin typeface="+mn-ea"/>
              </a:rPr>
              <a:t>다크</a:t>
            </a:r>
            <a:r>
              <a:rPr lang="ko-KR" altLang="en-US" sz="1400" dirty="0">
                <a:latin typeface="+mn-ea"/>
              </a:rPr>
              <a:t> 소울 </a:t>
            </a:r>
            <a:r>
              <a:rPr lang="en-US" altLang="ko-KR" sz="1400" dirty="0">
                <a:latin typeface="+mn-ea"/>
              </a:rPr>
              <a:t>3 / </a:t>
            </a:r>
            <a:r>
              <a:rPr lang="ko-KR" altLang="en-US" sz="1400" dirty="0" err="1">
                <a:latin typeface="+mn-ea"/>
              </a:rPr>
              <a:t>엘든</a:t>
            </a:r>
            <a:r>
              <a:rPr lang="ko-KR" altLang="en-US" sz="1400" dirty="0">
                <a:latin typeface="+mn-ea"/>
              </a:rPr>
              <a:t> 링 판매량</a:t>
            </a:r>
            <a:r>
              <a:rPr lang="en-US" altLang="ko-KR" sz="1400" dirty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40240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1969244"/>
            <a:ext cx="11483852" cy="396624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▶ </a:t>
            </a:r>
            <a:r>
              <a:rPr lang="ko-KR" altLang="en-US" sz="1600" b="1" dirty="0">
                <a:latin typeface="+mn-ea"/>
              </a:rPr>
              <a:t>결론 </a:t>
            </a:r>
            <a:r>
              <a:rPr lang="en-US" altLang="ko-KR" sz="1600" b="1" dirty="0">
                <a:latin typeface="+mn-ea"/>
              </a:rPr>
              <a:t>1 </a:t>
            </a:r>
            <a:r>
              <a:rPr lang="en-US" altLang="ko-KR" sz="1600" dirty="0">
                <a:latin typeface="+mn-ea"/>
              </a:rPr>
              <a:t>:</a:t>
            </a:r>
            <a:r>
              <a:rPr lang="ko-KR" altLang="en-US" sz="1600" dirty="0">
                <a:latin typeface="+mn-ea"/>
              </a:rPr>
              <a:t> 국내외 콘솔게임 시장 규모의 확대와 콘솔 게임에서 </a:t>
            </a:r>
            <a:r>
              <a:rPr lang="ko-KR" altLang="en-US" sz="1600" dirty="0" err="1">
                <a:latin typeface="+mn-ea"/>
              </a:rPr>
              <a:t>소울라이크의</a:t>
            </a:r>
            <a:r>
              <a:rPr lang="ko-KR" altLang="en-US" sz="1600" dirty="0">
                <a:latin typeface="+mn-ea"/>
              </a:rPr>
              <a:t> 인기</a:t>
            </a:r>
            <a:endParaRPr lang="en-US" altLang="ko-KR" sz="1600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▶ </a:t>
            </a:r>
            <a:r>
              <a:rPr lang="ko-KR" altLang="en-US" sz="1600" b="1" dirty="0">
                <a:latin typeface="+mn-ea"/>
              </a:rPr>
              <a:t>결론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en-US" altLang="ko-KR" sz="1600" dirty="0">
                <a:latin typeface="+mn-ea"/>
              </a:rPr>
              <a:t>:</a:t>
            </a:r>
            <a:r>
              <a:rPr lang="ko-KR" altLang="en-US" sz="1600" dirty="0">
                <a:latin typeface="+mn-ea"/>
              </a:rPr>
              <a:t> 여러 게임 장르에서 </a:t>
            </a:r>
            <a:r>
              <a:rPr lang="ko-KR" altLang="en-US" sz="1600" dirty="0" err="1">
                <a:latin typeface="+mn-ea"/>
              </a:rPr>
              <a:t>소울라이크</a:t>
            </a:r>
            <a:r>
              <a:rPr lang="ko-KR" altLang="en-US" sz="1600" dirty="0">
                <a:latin typeface="+mn-ea"/>
              </a:rPr>
              <a:t> 전투 시스템을 채용하는 추세</a:t>
            </a:r>
            <a:endParaRPr lang="en-US" altLang="ko-KR" sz="1600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▶ </a:t>
            </a:r>
            <a:r>
              <a:rPr lang="ko-KR" altLang="en-US" sz="1600" b="1" dirty="0">
                <a:latin typeface="+mn-ea"/>
              </a:rPr>
              <a:t>결론 </a:t>
            </a:r>
            <a:r>
              <a:rPr lang="en-US" altLang="ko-KR" sz="1600" b="1" dirty="0">
                <a:latin typeface="+mn-ea"/>
              </a:rPr>
              <a:t>3 </a:t>
            </a:r>
            <a:r>
              <a:rPr lang="en-US" altLang="ko-KR" sz="1600" dirty="0">
                <a:latin typeface="+mn-ea"/>
              </a:rPr>
              <a:t>: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소울라이크</a:t>
            </a:r>
            <a:r>
              <a:rPr lang="ko-KR" altLang="en-US" sz="1600" dirty="0">
                <a:latin typeface="+mn-ea"/>
              </a:rPr>
              <a:t> 장르만의 불친절함과 불편함이 존재</a:t>
            </a:r>
            <a:endParaRPr lang="en-US" altLang="ko-KR" sz="16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sz="1800" dirty="0">
                <a:latin typeface="+mn-ea"/>
              </a:rPr>
              <a:t>기존 </a:t>
            </a:r>
            <a:r>
              <a:rPr lang="ko-KR" altLang="en-US" sz="1800" dirty="0" err="1">
                <a:latin typeface="+mn-ea"/>
              </a:rPr>
              <a:t>소울라이크의</a:t>
            </a:r>
            <a:r>
              <a:rPr lang="ko-KR" altLang="en-US" sz="1800" dirty="0">
                <a:latin typeface="+mn-ea"/>
              </a:rPr>
              <a:t> </a:t>
            </a:r>
            <a:r>
              <a:rPr lang="ko-KR" altLang="en-US" sz="1800" b="1" dirty="0">
                <a:latin typeface="+mn-ea"/>
              </a:rPr>
              <a:t>불친절함을 제거</a:t>
            </a:r>
            <a:r>
              <a:rPr lang="ko-KR" altLang="en-US" sz="1800" dirty="0">
                <a:latin typeface="+mn-ea"/>
              </a:rPr>
              <a:t>한</a:t>
            </a:r>
            <a:r>
              <a:rPr lang="en-US" altLang="ko-KR" sz="1800" dirty="0">
                <a:latin typeface="+mn-ea"/>
              </a:rPr>
              <a:t>,</a:t>
            </a:r>
            <a:r>
              <a:rPr lang="ko-KR" altLang="en-US" sz="1800" dirty="0">
                <a:latin typeface="+mn-ea"/>
              </a:rPr>
              <a:t> 전투 시스템에 초점을 맞춘 </a:t>
            </a:r>
            <a:r>
              <a:rPr lang="en-US" altLang="ko-KR" sz="1800" b="1" dirty="0">
                <a:latin typeface="+mn-ea"/>
              </a:rPr>
              <a:t>[</a:t>
            </a:r>
            <a:r>
              <a:rPr lang="ko-KR" altLang="en-US" sz="1800" b="1" dirty="0">
                <a:latin typeface="+mn-ea"/>
              </a:rPr>
              <a:t>전투 시뮬레이터</a:t>
            </a:r>
            <a:r>
              <a:rPr lang="en-US" altLang="ko-KR" sz="1800" b="1" dirty="0">
                <a:latin typeface="+mn-ea"/>
              </a:rPr>
              <a:t>]</a:t>
            </a:r>
            <a:r>
              <a:rPr lang="ko-KR" altLang="en-US" sz="1800" b="1" dirty="0">
                <a:latin typeface="+mn-ea"/>
              </a:rPr>
              <a:t> </a:t>
            </a:r>
            <a:r>
              <a:rPr lang="ko-KR" altLang="en-US" sz="1800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864681" y="5923264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싱글플레이</a:t>
            </a:r>
            <a:r>
              <a:rPr lang="ko-KR" altLang="en-US" dirty="0"/>
              <a:t> 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2" y="2202930"/>
            <a:ext cx="5528031" cy="367131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081" y="2202929"/>
            <a:ext cx="5564527" cy="367131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E661AFA-DAB7-FFB8-26F8-CAF8D3E3FE10}"/>
              </a:ext>
            </a:extLst>
          </p:cNvPr>
          <p:cNvSpPr txBox="1"/>
          <p:nvPr/>
        </p:nvSpPr>
        <p:spPr>
          <a:xfrm>
            <a:off x="6398792" y="5927137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멀티플레이 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687</TotalTime>
  <Words>899</Words>
  <Application>Microsoft Office PowerPoint</Application>
  <PresentationFormat>와이드스크린</PresentationFormat>
  <Paragraphs>155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Apple SD Gothic Neo</vt:lpstr>
      <vt:lpstr>-apple-system</vt:lpstr>
      <vt:lpstr>gg sans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승완 조</cp:lastModifiedBy>
  <cp:revision>35</cp:revision>
  <dcterms:created xsi:type="dcterms:W3CDTF">2023-11-04T19:16:26Z</dcterms:created>
  <dcterms:modified xsi:type="dcterms:W3CDTF">2023-11-21T06:01:01Z</dcterms:modified>
</cp:coreProperties>
</file>

<file path=docProps/thumbnail.jpeg>
</file>